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Calibri (MS)" charset="1" panose="020F0502020204030204"/>
      <p:regular r:id="rId12"/>
    </p:embeddedFont>
    <p:embeddedFont>
      <p:font typeface="Calibri (MS) Bold" charset="1" panose="020F0702030404030204"/>
      <p:regular r:id="rId13"/>
    </p:embeddedFont>
    <p:embeddedFont>
      <p:font typeface="Calibri (MS) Italics" charset="1" panose="020F05020202040A0204"/>
      <p:regular r:id="rId14"/>
    </p:embeddedFont>
    <p:embeddedFont>
      <p:font typeface="Calibri (MS) Bold Italics" charset="1" panose="020F07020304040A0204"/>
      <p:regular r:id="rId15"/>
    </p:embeddedFont>
    <p:embeddedFont>
      <p:font typeface="Calibri (MS) Light" charset="1" panose="020F0302020204030204"/>
      <p:regular r:id="rId16"/>
    </p:embeddedFont>
    <p:embeddedFont>
      <p:font typeface="Calibri (MS) Light Italics" charset="1" panose="020F0302020204030204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Poppins Thin" charset="1" panose="00000300000000000000"/>
      <p:regular r:id="rId22"/>
    </p:embeddedFont>
    <p:embeddedFont>
      <p:font typeface="Poppins Thin Italics" charset="1" panose="00000300000000000000"/>
      <p:regular r:id="rId23"/>
    </p:embeddedFont>
    <p:embeddedFont>
      <p:font typeface="Poppins Extra-Light" charset="1" panose="00000300000000000000"/>
      <p:regular r:id="rId24"/>
    </p:embeddedFont>
    <p:embeddedFont>
      <p:font typeface="Poppins Extra-Light Italics" charset="1" panose="00000300000000000000"/>
      <p:regular r:id="rId25"/>
    </p:embeddedFont>
    <p:embeddedFont>
      <p:font typeface="Poppins Light" charset="1" panose="00000400000000000000"/>
      <p:regular r:id="rId26"/>
    </p:embeddedFont>
    <p:embeddedFont>
      <p:font typeface="Poppins Light Italics" charset="1" panose="000004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Medium Italics" charset="1" panose="00000600000000000000"/>
      <p:regular r:id="rId29"/>
    </p:embeddedFont>
    <p:embeddedFont>
      <p:font typeface="Poppins Semi-Bold" charset="1" panose="00000700000000000000"/>
      <p:regular r:id="rId30"/>
    </p:embeddedFont>
    <p:embeddedFont>
      <p:font typeface="Poppins Semi-Bold Italics" charset="1" panose="00000700000000000000"/>
      <p:regular r:id="rId31"/>
    </p:embeddedFont>
    <p:embeddedFont>
      <p:font typeface="Poppins Ultra-Bold" charset="1" panose="00000900000000000000"/>
      <p:regular r:id="rId32"/>
    </p:embeddedFont>
    <p:embeddedFont>
      <p:font typeface="Poppins Ultra-Bold Italics" charset="1" panose="00000900000000000000"/>
      <p:regular r:id="rId33"/>
    </p:embeddedFont>
    <p:embeddedFont>
      <p:font typeface="Poppins Heavy" charset="1" panose="00000A00000000000000"/>
      <p:regular r:id="rId34"/>
    </p:embeddedFont>
    <p:embeddedFont>
      <p:font typeface="Poppins Heavy Italics" charset="1" panose="00000A00000000000000"/>
      <p:regular r:id="rId35"/>
    </p:embeddedFont>
    <p:embeddedFont>
      <p:font typeface="Open Sans" charset="1" panose="020B0606030504020204"/>
      <p:regular r:id="rId36"/>
    </p:embeddedFont>
    <p:embeddedFont>
      <p:font typeface="Open Sans Bold" charset="1" panose="020B0806030504020204"/>
      <p:regular r:id="rId37"/>
    </p:embeddedFont>
    <p:embeddedFont>
      <p:font typeface="Open Sans Italics" charset="1" panose="020B0606030504020204"/>
      <p:regular r:id="rId38"/>
    </p:embeddedFont>
    <p:embeddedFont>
      <p:font typeface="Open Sans Bold Italics" charset="1" panose="020B0806030504020204"/>
      <p:regular r:id="rId39"/>
    </p:embeddedFont>
    <p:embeddedFont>
      <p:font typeface="Open Sans Light" charset="1" panose="020B0306030504020204"/>
      <p:regular r:id="rId40"/>
    </p:embeddedFont>
    <p:embeddedFont>
      <p:font typeface="Open Sans Light Italics" charset="1" panose="020B0306030504020204"/>
      <p:regular r:id="rId41"/>
    </p:embeddedFont>
    <p:embeddedFont>
      <p:font typeface="Open Sans Ultra-Bold" charset="1" panose="00000000000000000000"/>
      <p:regular r:id="rId42"/>
    </p:embeddedFont>
    <p:embeddedFont>
      <p:font typeface="Open Sans Ultra-Bold Italic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FydvCWz4M.mp4" Type="http://schemas.openxmlformats.org/officeDocument/2006/relationships/video"/><Relationship Id="rId4" Target="../media/VAFydvCWz4M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703643" y="-1992076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6392" y="7419764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0194" cy="29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9151" y="767842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9"/>
                </a:lnTo>
                <a:lnTo>
                  <a:pt x="0" y="44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76392" y="2616658"/>
            <a:ext cx="9238540" cy="39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Planejamento e Gerenciamento de Projeto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06" r="-327" b="-23234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0701" y="2886724"/>
            <a:ext cx="3878219" cy="4882814"/>
          </a:xfrm>
          <a:custGeom>
            <a:avLst/>
            <a:gdLst/>
            <a:ahLst/>
            <a:cxnLst/>
            <a:rect r="r" b="b" t="t" l="l"/>
            <a:pathLst>
              <a:path h="4882814" w="3878219">
                <a:moveTo>
                  <a:pt x="0" y="0"/>
                </a:moveTo>
                <a:lnTo>
                  <a:pt x="3878219" y="0"/>
                </a:lnTo>
                <a:lnTo>
                  <a:pt x="3878219" y="4882813"/>
                </a:lnTo>
                <a:lnTo>
                  <a:pt x="0" y="4882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31" r="0" b="-6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86953" y="3801520"/>
            <a:ext cx="6139289" cy="3453350"/>
          </a:xfrm>
          <a:custGeom>
            <a:avLst/>
            <a:gdLst/>
            <a:ahLst/>
            <a:cxnLst/>
            <a:rect r="r" b="b" t="t" l="l"/>
            <a:pathLst>
              <a:path h="3453350" w="6139289">
                <a:moveTo>
                  <a:pt x="0" y="0"/>
                </a:moveTo>
                <a:lnTo>
                  <a:pt x="6139289" y="0"/>
                </a:lnTo>
                <a:lnTo>
                  <a:pt x="6139289" y="3453350"/>
                </a:lnTo>
                <a:lnTo>
                  <a:pt x="0" y="3453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74276" y="2421890"/>
            <a:ext cx="4685526" cy="4899897"/>
          </a:xfrm>
          <a:custGeom>
            <a:avLst/>
            <a:gdLst/>
            <a:ahLst/>
            <a:cxnLst/>
            <a:rect r="r" b="b" t="t" l="l"/>
            <a:pathLst>
              <a:path h="4899897" w="4685526">
                <a:moveTo>
                  <a:pt x="0" y="0"/>
                </a:moveTo>
                <a:lnTo>
                  <a:pt x="4685526" y="0"/>
                </a:lnTo>
                <a:lnTo>
                  <a:pt x="4685526" y="4899897"/>
                </a:lnTo>
                <a:lnTo>
                  <a:pt x="0" y="4899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7046575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Entrevistas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8413" y="7959720"/>
            <a:ext cx="52885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1º Entrevista - 17/10/2023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9696" y="7959720"/>
            <a:ext cx="52886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2º Entrevista - 20/10/2023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74276" y="7959720"/>
            <a:ext cx="51763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3º Entrevista - 21/10/2023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8672" y="8888730"/>
            <a:ext cx="5513622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</a:rPr>
              <a:t>Link das partes escritas: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89365" y="8888730"/>
            <a:ext cx="3571821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FFFFFF"/>
                </a:solidFill>
                <a:latin typeface="Open Sans"/>
              </a:rPr>
              <a:t>bit.ly/3QhycGm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40111" y="4456430"/>
            <a:ext cx="10007777" cy="229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9"/>
              </a:lnSpc>
            </a:pPr>
            <a:r>
              <a:rPr lang="en-US" sz="10299" spc="-257">
                <a:solidFill>
                  <a:srgbClr val="FFFFFF"/>
                </a:solidFill>
                <a:latin typeface="Poppins Bold"/>
              </a:rPr>
              <a:t>Personas</a:t>
            </a:r>
          </a:p>
          <a:p>
            <a:pPr algn="ctr">
              <a:lnSpc>
                <a:spcPts val="6050"/>
              </a:lnSpc>
            </a:pPr>
            <a:r>
              <a:rPr lang="en-US" sz="5500" spc="-137">
                <a:solidFill>
                  <a:srgbClr val="FFFFFF"/>
                </a:solidFill>
                <a:latin typeface="Poppins Italics"/>
              </a:rPr>
              <a:t>Depois </a:t>
            </a:r>
            <a:r>
              <a:rPr lang="en-US" sz="5500" spc="-137">
                <a:solidFill>
                  <a:srgbClr val="FFFFFF"/>
                </a:solidFill>
                <a:latin typeface="Poppins"/>
              </a:rPr>
              <a:t>do </a:t>
            </a:r>
            <a:r>
              <a:rPr lang="en-US" sz="5500" spc="-137">
                <a:solidFill>
                  <a:srgbClr val="FFFFFF"/>
                </a:solidFill>
                <a:latin typeface="Poppins"/>
              </a:rPr>
              <a:t>refinamento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9635" y="2366010"/>
            <a:ext cx="2583180" cy="1722115"/>
          </a:xfrm>
          <a:custGeom>
            <a:avLst/>
            <a:gdLst/>
            <a:ahLst/>
            <a:cxnLst/>
            <a:rect r="r" b="b" t="t" l="l"/>
            <a:pathLst>
              <a:path h="1722115" w="2583180">
                <a:moveTo>
                  <a:pt x="0" y="0"/>
                </a:moveTo>
                <a:lnTo>
                  <a:pt x="2583180" y="0"/>
                </a:lnTo>
                <a:lnTo>
                  <a:pt x="2583180" y="1722115"/>
                </a:lnTo>
                <a:lnTo>
                  <a:pt x="0" y="1722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4583" y="4812529"/>
            <a:ext cx="3133284" cy="44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</a:rPr>
              <a:t>Sergio Antônio/ 50 anos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5365" y="7232328"/>
            <a:ext cx="2732502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Gosto de fazer exercícios e praticar ciclismo. Gosto de ler bons livros e assistir séries.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6789" y="7222803"/>
            <a:ext cx="2682646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9"/>
              </a:lnSpc>
            </a:pPr>
            <a:r>
              <a:rPr lang="en-US" sz="2699">
                <a:solidFill>
                  <a:srgbClr val="000000"/>
                </a:solidFill>
                <a:latin typeface="Calibri (MS)"/>
              </a:rPr>
              <a:t>Sou alegre, aprecio boas companhias e gosto de bons livros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40056" y="2643364"/>
            <a:ext cx="3501324" cy="282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4"/>
              </a:lnSpc>
            </a:pPr>
            <a:r>
              <a:rPr lang="en-US" sz="3053">
                <a:solidFill>
                  <a:srgbClr val="000000"/>
                </a:solidFill>
                <a:latin typeface="Calibri (MS)"/>
              </a:rPr>
              <a:t>Eu me chamo Sérgio Antônio, tenho 50 </a:t>
            </a:r>
          </a:p>
          <a:p>
            <a:pPr algn="just">
              <a:lnSpc>
                <a:spcPts val="3664"/>
              </a:lnSpc>
            </a:pPr>
            <a:r>
              <a:rPr lang="en-US" sz="3053">
                <a:solidFill>
                  <a:srgbClr val="000000"/>
                </a:solidFill>
                <a:latin typeface="Calibri (MS)"/>
              </a:rPr>
              <a:t>anos, sou diabético, casado e tenho 2 filhos. E trabalho como radiologista.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6685" y="7439982"/>
            <a:ext cx="281067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Calibri (MS)"/>
              </a:rPr>
              <a:t>As pessoas dizem que eu cozinho muito bem. Realizo serviços gerais, como hidráulica, elétrica entre outros.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1508" y="3682917"/>
            <a:ext cx="382723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9"/>
              </a:lnSpc>
            </a:pPr>
            <a:r>
              <a:rPr lang="en-US" sz="2599">
                <a:solidFill>
                  <a:srgbClr val="000000"/>
                </a:solidFill>
                <a:latin typeface="Calibri (MS)"/>
              </a:rPr>
              <a:t>Pela facilidade de manusear o aplicativo.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54161" y="2901703"/>
            <a:ext cx="451262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que devo tomar os medicamentos.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72755" y="4967033"/>
            <a:ext cx="4017302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Ter informações básicas na palma da  mão.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65781" y="7329106"/>
            <a:ext cx="2420302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Me aposentar e viajar com a minha família.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25455" y="5338762"/>
            <a:ext cx="3326016" cy="67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2099">
                <a:solidFill>
                  <a:srgbClr val="000000"/>
                </a:solidFill>
                <a:latin typeface="Calibri (MS)"/>
              </a:rPr>
              <a:t>algum erro e eu não receba as notificações.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62206" y="7266046"/>
            <a:ext cx="238002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Gosto de me reunir com a minha família aos finais de semana.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25455" y="4013454"/>
            <a:ext cx="4075438" cy="67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7"/>
              </a:lnSpc>
            </a:pPr>
            <a:r>
              <a:rPr lang="en-US" sz="2099">
                <a:solidFill>
                  <a:srgbClr val="000000"/>
                </a:solidFill>
                <a:latin typeface="Calibri (MS)"/>
              </a:rPr>
              <a:t>em casa, já que não tenho muita habilidade com celulares e aplicativos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5455" y="2475933"/>
            <a:ext cx="442522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Calibri (MS)"/>
              </a:rPr>
              <a:t>Não penso em aderir o app porque acho que vai ser apenas mais um app enviar- me notificações e não resolverá nada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6677" y="5617626"/>
            <a:ext cx="348338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149" spc="2">
                <a:solidFill>
                  <a:srgbClr val="000000"/>
                </a:solidFill>
                <a:latin typeface="Calibri (MS)"/>
              </a:rPr>
              <a:t>Curtir a vida e viver sem preocupações.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06112" y="2517623"/>
            <a:ext cx="5198021" cy="47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Calibri (MS)"/>
              </a:rPr>
              <a:t>Me auxilia a identificar os horários em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25455" y="4979851"/>
            <a:ext cx="2918250" cy="392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103">
                <a:solidFill>
                  <a:srgbClr val="000000"/>
                </a:solidFill>
                <a:latin typeface="Calibri (MS)"/>
              </a:rPr>
              <a:t>Tenho medo que aconteça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25455" y="3654342"/>
            <a:ext cx="4385305" cy="392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5"/>
              </a:lnSpc>
            </a:pPr>
            <a:r>
              <a:rPr lang="en-US" sz="2103">
                <a:solidFill>
                  <a:srgbClr val="000000"/>
                </a:solidFill>
                <a:latin typeface="Calibri (MS)"/>
              </a:rPr>
              <a:t>Posso esquecer o celular no trabalho ou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10610" y="2124080"/>
            <a:ext cx="1969775" cy="2080260"/>
          </a:xfrm>
          <a:custGeom>
            <a:avLst/>
            <a:gdLst/>
            <a:ahLst/>
            <a:cxnLst/>
            <a:rect r="r" b="b" t="t" l="l"/>
            <a:pathLst>
              <a:path h="2080260" w="1969775">
                <a:moveTo>
                  <a:pt x="1969775" y="0"/>
                </a:moveTo>
                <a:lnTo>
                  <a:pt x="0" y="0"/>
                </a:lnTo>
                <a:lnTo>
                  <a:pt x="0" y="2080260"/>
                </a:lnTo>
                <a:lnTo>
                  <a:pt x="1969775" y="2080260"/>
                </a:lnTo>
                <a:lnTo>
                  <a:pt x="196977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5365" y="7222803"/>
            <a:ext cx="2807928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4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Gosto de viajar, fazer academia, e focar no meu trabalho onde tenho desafios diariamente.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6772" y="4863079"/>
            <a:ext cx="2600596" cy="39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Calibri (MS)"/>
              </a:rPr>
              <a:t>Maria Eduarda/ 25 anos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3848" y="7418537"/>
            <a:ext cx="292587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Sou vaidosa, alegre, extrovertida, atenciosa e honesta.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95335" y="2285052"/>
            <a:ext cx="3302899" cy="379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Eu me chamo Maria Eduarda, tenho 25 anos sou estudante de </a:t>
            </a:r>
          </a:p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direito e atualmente estou tentando ser </a:t>
            </a:r>
          </a:p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mais independente dos meus pais.</a:t>
            </a:r>
          </a:p>
          <a:p>
            <a:pPr algn="just">
              <a:lnSpc>
                <a:spcPts val="3004"/>
              </a:lnSpc>
            </a:pPr>
            <a:r>
              <a:rPr lang="en-US" sz="2503">
                <a:solidFill>
                  <a:srgbClr val="000000"/>
                </a:solidFill>
                <a:latin typeface="Calibri (MS)"/>
              </a:rPr>
              <a:t>Estou trabalhando num escritório de advocacia como estagiária.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9157" y="7222803"/>
            <a:ext cx="2977219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>
                <a:solidFill>
                  <a:srgbClr val="000000"/>
                </a:solidFill>
                <a:latin typeface="Calibri (MS)"/>
              </a:rPr>
              <a:t>Sou uma pessoa comunicativa, organizada e dedicada.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42984" y="5038725"/>
            <a:ext cx="3350019" cy="88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2300">
                <a:solidFill>
                  <a:srgbClr val="000000"/>
                </a:solidFill>
                <a:latin typeface="Calibri (MS)"/>
              </a:rPr>
              <a:t>Para me ajudar a me organizar melhor.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46602" y="2663066"/>
            <a:ext cx="4330484" cy="198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8"/>
              </a:lnSpc>
            </a:pPr>
            <a:r>
              <a:rPr lang="en-US" sz="2274">
                <a:solidFill>
                  <a:srgbClr val="000000"/>
                </a:solidFill>
                <a:latin typeface="Calibri (MS)"/>
              </a:rPr>
              <a:t>Pela praticidade e o fácil manuseio. Ajudar a lembrar o uso das </a:t>
            </a:r>
          </a:p>
          <a:p>
            <a:pPr algn="just">
              <a:lnSpc>
                <a:spcPts val="1137"/>
              </a:lnSpc>
            </a:pPr>
            <a:r>
              <a:rPr lang="en-US" sz="2274">
                <a:solidFill>
                  <a:srgbClr val="000000"/>
                </a:solidFill>
                <a:latin typeface="Calibri (MS)"/>
              </a:rPr>
              <a:t>vitaminas e suplementos da </a:t>
            </a:r>
          </a:p>
          <a:p>
            <a:pPr algn="just">
              <a:lnSpc>
                <a:spcPts val="4321"/>
              </a:lnSpc>
            </a:pPr>
            <a:r>
              <a:rPr lang="en-US" sz="2274">
                <a:solidFill>
                  <a:srgbClr val="000000"/>
                </a:solidFill>
                <a:latin typeface="Calibri (MS)"/>
              </a:rPr>
              <a:t>minha academia.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65781" y="7232328"/>
            <a:ext cx="259979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</a:rPr>
              <a:t>Comprar minha casa, ter um carro e fazer um intercâmbio.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9561" y="3804290"/>
            <a:ext cx="432827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</a:rPr>
              <a:t>As vezes eu posso esquecer o celular no silencioso.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25455" y="5064059"/>
            <a:ext cx="432827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</a:rPr>
              <a:t>Insegurança quanto a fornecer meus dados.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62206" y="7275571"/>
            <a:ext cx="2409901" cy="184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</a:rPr>
              <a:t>Gosto de ir para balada, curtir viajem com meus amigos e ir ao shopping.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25455" y="2630234"/>
            <a:ext cx="432827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</a:rPr>
              <a:t>No meu trabalho como estagiaria não é permitido o uso de celular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8667" y="5644996"/>
            <a:ext cx="263723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9"/>
              </a:lnSpc>
            </a:pPr>
            <a:r>
              <a:rPr lang="en-US" sz="2149">
                <a:solidFill>
                  <a:srgbClr val="000000"/>
                </a:solidFill>
                <a:latin typeface="Calibri (MS)"/>
              </a:rPr>
              <a:t>Viver cada momento com intensidade.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0744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575" t="19744" r="120" b="6527"/>
          <a:stretch>
            <a:fillRect/>
          </a:stretch>
        </p:blipFill>
        <p:spPr>
          <a:xfrm flipH="false" flipV="false" rot="0">
            <a:off x="7455325" y="1200025"/>
            <a:ext cx="10515933" cy="7886950"/>
          </a:xfrm>
          <a:prstGeom prst="rect">
            <a:avLst/>
          </a:prstGeom>
          <a:ln w="171450" cap="rnd">
            <a:solidFill>
              <a:srgbClr val="010817"/>
            </a:solidFill>
            <a:prstDash val="solid"/>
          </a:ln>
        </p:spPr>
      </p:pic>
      <p:sp>
        <p:nvSpPr>
          <p:cNvPr name="TextBox 3" id="3"/>
          <p:cNvSpPr txBox="true"/>
          <p:nvPr/>
        </p:nvSpPr>
        <p:spPr>
          <a:xfrm rot="0">
            <a:off x="441965" y="1200025"/>
            <a:ext cx="7936586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179">
                <a:solidFill>
                  <a:srgbClr val="FFFFFF"/>
                </a:solidFill>
                <a:latin typeface="Poppins Bold"/>
              </a:rPr>
              <a:t>Muito obrigado pela atenção!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1965" y="3924015"/>
            <a:ext cx="7013360" cy="220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99"/>
              </a:lnSpc>
            </a:pPr>
            <a:r>
              <a:rPr lang="en-US" sz="3999" spc="315">
                <a:solidFill>
                  <a:srgbClr val="FFFFFF"/>
                </a:solidFill>
                <a:latin typeface="Poppins"/>
              </a:rPr>
              <a:t>Por fim, uma ilustre divulgação do nosso projeto.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14823" y="2241849"/>
            <a:ext cx="505835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Equipe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09296" y="3876520"/>
            <a:ext cx="5263881" cy="435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DOUGLAS BEZERRA</a:t>
            </a:r>
          </a:p>
          <a:p>
            <a:pPr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ERICK SANTOS</a:t>
            </a:r>
          </a:p>
          <a:p>
            <a:pPr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GLADISTONY SILVA </a:t>
            </a:r>
          </a:p>
          <a:p>
            <a:pPr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GUSTAVO FRANÇA</a:t>
            </a:r>
          </a:p>
          <a:p>
            <a:pPr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JOSÉ MIGUEL </a:t>
            </a:r>
          </a:p>
          <a:p>
            <a:pPr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PEDRO EMMANUEL</a:t>
            </a:r>
          </a:p>
          <a:p>
            <a:pPr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VINICIUS HENRYKYY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661" y="-936385"/>
            <a:ext cx="17560989" cy="12339335"/>
          </a:xfrm>
          <a:custGeom>
            <a:avLst/>
            <a:gdLst/>
            <a:ahLst/>
            <a:cxnLst/>
            <a:rect r="r" b="b" t="t" l="l"/>
            <a:pathLst>
              <a:path h="12339335" w="17560989">
                <a:moveTo>
                  <a:pt x="0" y="0"/>
                </a:moveTo>
                <a:lnTo>
                  <a:pt x="17560989" y="0"/>
                </a:lnTo>
                <a:lnTo>
                  <a:pt x="17560989" y="12339335"/>
                </a:lnTo>
                <a:lnTo>
                  <a:pt x="0" y="12339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7" r="0" b="-1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5277" y="-550934"/>
            <a:ext cx="18778554" cy="11388868"/>
          </a:xfrm>
          <a:custGeom>
            <a:avLst/>
            <a:gdLst/>
            <a:ahLst/>
            <a:cxnLst/>
            <a:rect r="r" b="b" t="t" l="l"/>
            <a:pathLst>
              <a:path h="11388868" w="18778554">
                <a:moveTo>
                  <a:pt x="0" y="0"/>
                </a:moveTo>
                <a:lnTo>
                  <a:pt x="18778554" y="0"/>
                </a:lnTo>
                <a:lnTo>
                  <a:pt x="18778554" y="11388868"/>
                </a:lnTo>
                <a:lnTo>
                  <a:pt x="0" y="11388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288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8058"/>
            <a:ext cx="18288000" cy="10595058"/>
          </a:xfrm>
          <a:custGeom>
            <a:avLst/>
            <a:gdLst/>
            <a:ahLst/>
            <a:cxnLst/>
            <a:rect r="r" b="b" t="t" l="l"/>
            <a:pathLst>
              <a:path h="10595058" w="18288000">
                <a:moveTo>
                  <a:pt x="0" y="0"/>
                </a:moveTo>
                <a:lnTo>
                  <a:pt x="18288000" y="0"/>
                </a:lnTo>
                <a:lnTo>
                  <a:pt x="18288000" y="10595058"/>
                </a:lnTo>
                <a:lnTo>
                  <a:pt x="0" y="1059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6" t="0" r="-1356" b="-726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42237"/>
            <a:ext cx="5968479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Dados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76975" y="1901927"/>
            <a:ext cx="7942787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Pesquisa feita com adultos de 40 anos ou mais relata que 32,3% dos entrevistados têm dificuldades em lembrar de tomar os medicamentos.</a:t>
            </a:r>
          </a:p>
          <a:p>
            <a:pPr algn="just">
              <a:lnSpc>
                <a:spcPts val="1949"/>
              </a:lnSpc>
            </a:pPr>
            <a:r>
              <a:rPr lang="en-US" sz="1299">
                <a:solidFill>
                  <a:srgbClr val="FFFFFF"/>
                </a:solidFill>
                <a:latin typeface="Poppins"/>
              </a:rPr>
              <a:t> </a:t>
            </a:r>
            <a:r>
              <a:rPr lang="en-US" sz="1299">
                <a:solidFill>
                  <a:srgbClr val="FFFFFF"/>
                </a:solidFill>
                <a:latin typeface="Poppins"/>
              </a:rPr>
              <a:t>https://www.scielo.br/j/csp/a/89w4bykTcKBwFLZRcSJ8cTF</a:t>
            </a:r>
          </a:p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76975" y="7130415"/>
            <a:ext cx="7942787" cy="212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Análise do mecanismo de pesquisas de usuárias americanas do Bing, em 2018, revela 26,395 indivíduos que esqueceram de tomar a pílula contraceptiva.</a:t>
            </a:r>
          </a:p>
          <a:p>
            <a:pPr algn="just">
              <a:lnSpc>
                <a:spcPts val="1949"/>
              </a:lnSpc>
            </a:pPr>
            <a:r>
              <a:rPr lang="en-US" sz="1299">
                <a:solidFill>
                  <a:srgbClr val="FFFFFF"/>
                </a:solidFill>
                <a:latin typeface="Poppins"/>
              </a:rPr>
              <a:t> </a:t>
            </a:r>
            <a:r>
              <a:rPr lang="en-US" sz="1299">
                <a:solidFill>
                  <a:srgbClr val="FFFFFF"/>
                </a:solidFill>
                <a:latin typeface="Poppins"/>
              </a:rPr>
              <a:t>https://www.ncbi.nlm.nih.gov/pmc/articles/PMC7525397/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915535"/>
            <a:ext cx="8115300" cy="1980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Polifarmácia (indivíduos que tomam 5 ou mais medicamentos) aumentou aproximadamente em 9% entre os anos de 1997 e 2018 nos EUA.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Open Sans"/>
              </a:rPr>
              <a:t>https://www.ncbi.nlm.nih.gov/pmc/articles/PMC10337167/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81075"/>
            <a:ext cx="8115300" cy="372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“Este estudo mostrou que 15,5% dos idosos necessitavam de ajuda para utilizar seus medicamentos na dose e nos horários certos, sendo que quanto maior a idade, menor a escolaridade e pior a situação econômica, maior foi a proporção de idosos que referiram necessidade de ajuda”</a:t>
            </a:r>
          </a:p>
          <a:p>
            <a:pPr algn="just">
              <a:lnSpc>
                <a:spcPts val="3428"/>
              </a:lnSpc>
            </a:pPr>
          </a:p>
          <a:p>
            <a:pPr algn="just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Open Sans"/>
              </a:rPr>
              <a:t>https://www.scielosp.org/article/rbepid/2023.v26/e230020/#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01381" y="4858385"/>
            <a:ext cx="8343749" cy="439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Os Centros de Controle e Prevenção de Doenças (CDC) estimam que a não adesão causa 30 a 50 por cento das falhas no tratamento de doenças crônicas e 125.000 mortes por ano neste país. Vinte e cinco a 50 por cento dos pacientes tratados com estatinas (medicamentos para baixar o colesterol) que interrompem a terapia dentro de um ano têm um risco aumentado de morte em até 25 por cento.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Open Sans"/>
              </a:rPr>
              <a:t>https://www.fda.gov/drugs/special-features/why-you-need-take-your-medications-prescribed-or-instructed</a:t>
            </a:r>
          </a:p>
          <a:p>
            <a:pPr algn="just">
              <a:lnSpc>
                <a:spcPts val="181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8871" y="2855135"/>
            <a:ext cx="3367461" cy="2573011"/>
          </a:xfrm>
          <a:custGeom>
            <a:avLst/>
            <a:gdLst/>
            <a:ahLst/>
            <a:cxnLst/>
            <a:rect r="r" b="b" t="t" l="l"/>
            <a:pathLst>
              <a:path h="2573011" w="3367461">
                <a:moveTo>
                  <a:pt x="0" y="0"/>
                </a:moveTo>
                <a:lnTo>
                  <a:pt x="3367461" y="0"/>
                </a:lnTo>
                <a:lnTo>
                  <a:pt x="3367461" y="2573011"/>
                </a:lnTo>
                <a:lnTo>
                  <a:pt x="0" y="257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917" t="0" r="-498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5968479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Noticias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8201" y="2653665"/>
            <a:ext cx="5814116" cy="248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Adesão ao tratamento: por que é sempre tão difícil tomar remédios direito?</a:t>
            </a:r>
          </a:p>
          <a:p>
            <a:pPr>
              <a:lnSpc>
                <a:spcPts val="2783"/>
              </a:lnSpc>
            </a:pPr>
          </a:p>
          <a:p>
            <a:pPr>
              <a:lnSpc>
                <a:spcPts val="1949"/>
              </a:lnSpc>
            </a:pPr>
            <a:r>
              <a:rPr lang="en-US" sz="1299">
                <a:solidFill>
                  <a:srgbClr val="FFFFFF"/>
                </a:solidFill>
                <a:latin typeface="Poppins"/>
              </a:rPr>
              <a:t>Fonte: https://www.uol.com.br/vivabem/colunas/lucia-helena/2021/10/28/adesao-ao-tratamento-por-que-e-sempre-tao-dificil-tomar-remedios-direito.htm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89215" y="5606415"/>
            <a:ext cx="5266773" cy="365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Vai começar um tratamento? Pergunte ao médico o que fazer se esquecer-se de tomar o medicamento na hora certa</a:t>
            </a:r>
          </a:p>
          <a:p>
            <a:pPr algn="just">
              <a:lnSpc>
                <a:spcPts val="2975"/>
              </a:lnSpc>
            </a:pPr>
          </a:p>
          <a:p>
            <a:pPr>
              <a:lnSpc>
                <a:spcPts val="1636"/>
              </a:lnSpc>
            </a:pPr>
          </a:p>
          <a:p>
            <a:pPr>
              <a:lnSpc>
                <a:spcPts val="1949"/>
              </a:lnSpc>
            </a:pPr>
            <a:r>
              <a:rPr lang="en-US" sz="1299">
                <a:solidFill>
                  <a:srgbClr val="FFFFFF"/>
                </a:solidFill>
                <a:latin typeface="Poppins"/>
              </a:rPr>
              <a:t>Fonte: https://hospitalsiriolibanes.org.br/blog/alimentacaoebemestar/vai-comecar-um-tratamento-pergunte-ao-medico-o-que-fazer-se-esquecer-se-de-tomar-o-medicamento-na-hora-certa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09593" y="6860856"/>
            <a:ext cx="5178912" cy="273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Remédio trocado pela filha faz ex-apresentador do SBT passar mal.</a:t>
            </a:r>
          </a:p>
          <a:p>
            <a:pPr>
              <a:lnSpc>
                <a:spcPts val="2877"/>
              </a:lnSpc>
            </a:pPr>
          </a:p>
          <a:p>
            <a:pPr>
              <a:lnSpc>
                <a:spcPts val="1949"/>
              </a:lnSpc>
            </a:pPr>
            <a:r>
              <a:rPr lang="en-US" sz="1299">
                <a:solidFill>
                  <a:srgbClr val="FFFFFF"/>
                </a:solidFill>
                <a:latin typeface="Poppins"/>
              </a:rPr>
              <a:t>Fonte: https://tvefamosos.uol.com.br/noticias/redacao/2018/11/29/remedio-trocado-pela-filha-faz-ex-apresentador-do-sbt-passar-mal.htm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09593" y="1072198"/>
            <a:ext cx="5178912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“</a:t>
            </a:r>
            <a:r>
              <a:rPr lang="en-US" sz="2499">
                <a:solidFill>
                  <a:srgbClr val="FFFFFF"/>
                </a:solidFill>
                <a:latin typeface="Poppins Bold"/>
              </a:rPr>
              <a:t>Uso inadequado de antibióticos aumenta resistência de bactérias</a:t>
            </a:r>
          </a:p>
          <a:p>
            <a:pPr algn="just">
              <a:lnSpc>
                <a:spcPts val="3725"/>
              </a:lnSpc>
            </a:pPr>
          </a:p>
          <a:p>
            <a:pPr>
              <a:lnSpc>
                <a:spcPts val="1949"/>
              </a:lnSpc>
            </a:pPr>
            <a:r>
              <a:rPr lang="en-US" sz="1299">
                <a:solidFill>
                  <a:srgbClr val="FFFFFF"/>
                </a:solidFill>
                <a:latin typeface="Poppins"/>
              </a:rPr>
              <a:t>Fonte: https://agenciabrasil.ebc.com.br/saude/noticia/2019-11/uso-inadequado-de-antibioticos-aumenta-resistencia-de-bacterias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92212" y="4141640"/>
            <a:ext cx="4213674" cy="2521002"/>
          </a:xfrm>
          <a:custGeom>
            <a:avLst/>
            <a:gdLst/>
            <a:ahLst/>
            <a:cxnLst/>
            <a:rect r="r" b="b" t="t" l="l"/>
            <a:pathLst>
              <a:path h="2521002" w="4213674">
                <a:moveTo>
                  <a:pt x="0" y="0"/>
                </a:moveTo>
                <a:lnTo>
                  <a:pt x="4213674" y="0"/>
                </a:lnTo>
                <a:lnTo>
                  <a:pt x="4213674" y="2521002"/>
                </a:lnTo>
                <a:lnTo>
                  <a:pt x="0" y="2521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8201" y="6640405"/>
            <a:ext cx="5814116" cy="20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Poppins Bold"/>
              </a:rPr>
              <a:t>Tomar remédio na hora errada pode diminuir sua eficácia</a:t>
            </a:r>
          </a:p>
          <a:p>
            <a:pPr>
              <a:lnSpc>
                <a:spcPts val="3125"/>
              </a:lnSpc>
            </a:pPr>
          </a:p>
          <a:p>
            <a:pPr>
              <a:lnSpc>
                <a:spcPts val="1949"/>
              </a:lnSpc>
            </a:pPr>
            <a:r>
              <a:rPr lang="en-US" sz="1299">
                <a:solidFill>
                  <a:srgbClr val="FFFFFF"/>
                </a:solidFill>
                <a:latin typeface="Poppins"/>
              </a:rPr>
              <a:t>Fonte: https://www.uol.com.br/tilt/ultimas-noticias/redacao/2010/09/30/tomar-remedio-na-hora-errada-pode-diminuir-sua-eficacia.htm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40111" y="4456430"/>
            <a:ext cx="10007777" cy="2291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9"/>
              </a:lnSpc>
            </a:pPr>
            <a:r>
              <a:rPr lang="en-US" sz="10299" spc="-257">
                <a:solidFill>
                  <a:srgbClr val="FFFFFF"/>
                </a:solidFill>
                <a:latin typeface="Poppins Bold"/>
              </a:rPr>
              <a:t>Personas</a:t>
            </a:r>
          </a:p>
          <a:p>
            <a:pPr algn="ctr">
              <a:lnSpc>
                <a:spcPts val="6050"/>
              </a:lnSpc>
            </a:pPr>
            <a:r>
              <a:rPr lang="en-US" sz="5500" spc="-137">
                <a:solidFill>
                  <a:srgbClr val="FFFFFF"/>
                </a:solidFill>
                <a:latin typeface="Poppins Italics"/>
              </a:rPr>
              <a:t>Antes</a:t>
            </a:r>
            <a:r>
              <a:rPr lang="en-US" sz="5500" spc="-137">
                <a:solidFill>
                  <a:srgbClr val="FFFFFF"/>
                </a:solidFill>
                <a:latin typeface="Poppins"/>
              </a:rPr>
              <a:t> do refinamento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DAFx5mXW3LI</dc:identifier>
  <dcterms:modified xsi:type="dcterms:W3CDTF">2011-08-01T06:04:30Z</dcterms:modified>
  <cp:revision>1</cp:revision>
  <dc:title>PGP</dc:title>
</cp:coreProperties>
</file>